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8" r:id="rId2"/>
    <p:sldId id="302" r:id="rId3"/>
    <p:sldId id="303" r:id="rId4"/>
    <p:sldId id="304" r:id="rId5"/>
    <p:sldId id="305" r:id="rId6"/>
    <p:sldId id="306" r:id="rId7"/>
    <p:sldId id="279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0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3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98A5F-1AC3-40F7-9636-3049DDF3C1B0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F517-F2D7-461C-AC35-0F54EBBDF6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2109924" y="1043835"/>
            <a:ext cx="7972148" cy="2691730"/>
          </a:xfrm>
        </p:spPr>
        <p:txBody>
          <a:bodyPr>
            <a:noAutofit/>
          </a:bodyPr>
          <a:lstStyle/>
          <a:p>
            <a:r>
              <a:rPr lang="hu-HU" sz="3600" b="1" dirty="0">
                <a:latin typeface="+mn-lt"/>
              </a:rPr>
              <a:t>Beavatkozások, események kezelése</a:t>
            </a: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lcím 7">
            <a:extLst>
              <a:ext uri="{FF2B5EF4-FFF2-40B4-BE49-F238E27FC236}">
                <a16:creationId xmlns:a16="http://schemas.microsoft.com/office/drawing/2014/main" id="{D7F63245-F0A5-463D-A2DE-7D4180619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523" y="4140871"/>
            <a:ext cx="9418953" cy="733617"/>
          </a:xfrm>
        </p:spPr>
        <p:txBody>
          <a:bodyPr>
            <a:normAutofit/>
          </a:bodyPr>
          <a:lstStyle/>
          <a:p>
            <a:endParaRPr lang="hu-HU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Alcím 7">
            <a:extLst>
              <a:ext uri="{FF2B5EF4-FFF2-40B4-BE49-F238E27FC236}">
                <a16:creationId xmlns:a16="http://schemas.microsoft.com/office/drawing/2014/main" id="{5E52F021-A01A-CCC0-37FB-8604C197DDB3}"/>
              </a:ext>
            </a:extLst>
          </p:cNvPr>
          <p:cNvSpPr txBox="1">
            <a:spLocks/>
          </p:cNvSpPr>
          <p:nvPr/>
        </p:nvSpPr>
        <p:spPr>
          <a:xfrm>
            <a:off x="1386523" y="3978457"/>
            <a:ext cx="9418953" cy="13856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>
              <a:solidFill>
                <a:schemeClr val="tx1">
                  <a:lumMod val="85000"/>
                  <a:lumOff val="1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>
                <a:solidFill>
                  <a:schemeClr val="tx1">
                    <a:lumMod val="85000"/>
                    <a:lumOff val="15000"/>
                  </a:schemeClr>
                </a:solidFill>
              </a:rPr>
              <a:t>Dr. Vargha Márta</a:t>
            </a:r>
          </a:p>
          <a:p>
            <a:r>
              <a:rPr lang="hu-HU" sz="1900">
                <a:solidFill>
                  <a:schemeClr val="tx1">
                    <a:lumMod val="85000"/>
                    <a:lumOff val="15000"/>
                  </a:schemeClr>
                </a:solidFill>
              </a:rPr>
              <a:t>Nemzeti Népegészségügyi és Gyógyszerészeti Központ</a:t>
            </a:r>
          </a:p>
          <a:p>
            <a:r>
              <a:rPr lang="hu-HU" sz="1900">
                <a:solidFill>
                  <a:schemeClr val="tx1">
                    <a:lumMod val="85000"/>
                    <a:lumOff val="15000"/>
                  </a:schemeClr>
                </a:solidFill>
              </a:rPr>
              <a:t>Közegészségügyi Laboratóriumi és Módszertani Főosztály</a:t>
            </a:r>
            <a:endParaRPr lang="hu-HU" sz="1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87FFCC-8AA4-3C2B-9D55-93E0431F3965}"/>
              </a:ext>
            </a:extLst>
          </p:cNvPr>
          <p:cNvSpPr txBox="1"/>
          <p:nvPr/>
        </p:nvSpPr>
        <p:spPr>
          <a:xfrm>
            <a:off x="277717" y="6400800"/>
            <a:ext cx="406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HUMVI továbbképzés 2023. november 9.</a:t>
            </a:r>
          </a:p>
        </p:txBody>
      </p:sp>
    </p:spTree>
    <p:extLst>
      <p:ext uri="{BB962C8B-B14F-4D97-AF65-F5344CB8AC3E}">
        <p14:creationId xmlns:p14="http://schemas.microsoft.com/office/powerpoint/2010/main" val="215592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2795921A-4B41-45ED-9818-AE29E6ACD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D14404C6-CCD9-3ADD-C055-320756CDA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/>
          <a:lstStyle/>
          <a:p>
            <a:r>
              <a:rPr lang="en-HU" b="1" dirty="0"/>
              <a:t>Kockázat alapú szemlélet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6AF667-DB89-1C50-2F44-A3D41FFFD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413"/>
            <a:ext cx="10515600" cy="4787550"/>
          </a:xfrm>
        </p:spPr>
        <p:txBody>
          <a:bodyPr/>
          <a:lstStyle/>
          <a:p>
            <a:r>
              <a:rPr lang="en-GB" dirty="0"/>
              <a:t>K</a:t>
            </a:r>
            <a:r>
              <a:rPr lang="en-HU" dirty="0"/>
              <a:t>ockázatok azonosítása </a:t>
            </a:r>
            <a:r>
              <a:rPr lang="en-HU" b="1" dirty="0"/>
              <a:t>mielőtt</a:t>
            </a:r>
            <a:r>
              <a:rPr lang="en-HU" dirty="0"/>
              <a:t> az ivóvízminőség romlás bekövetkezik</a:t>
            </a:r>
          </a:p>
          <a:p>
            <a:r>
              <a:rPr lang="en-GB" dirty="0"/>
              <a:t>Az </a:t>
            </a:r>
            <a:r>
              <a:rPr lang="en-GB" dirty="0" err="1"/>
              <a:t>esetleges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megfelelőségek</a:t>
            </a:r>
            <a:r>
              <a:rPr lang="en-GB" dirty="0"/>
              <a:t> </a:t>
            </a:r>
            <a:r>
              <a:rPr lang="en-GB" dirty="0" err="1"/>
              <a:t>okát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deríteni</a:t>
            </a:r>
            <a:r>
              <a:rPr lang="en-GB" dirty="0"/>
              <a:t>, </a:t>
            </a:r>
            <a:r>
              <a:rPr lang="en-GB" dirty="0" err="1"/>
              <a:t>ahhoz</a:t>
            </a:r>
            <a:r>
              <a:rPr lang="en-GB" dirty="0"/>
              <a:t> </a:t>
            </a:r>
            <a:r>
              <a:rPr lang="en-GB" dirty="0" err="1"/>
              <a:t>megfelelő</a:t>
            </a:r>
            <a:r>
              <a:rPr lang="en-GB" dirty="0"/>
              <a:t> </a:t>
            </a:r>
            <a:r>
              <a:rPr lang="en-GB" dirty="0" err="1"/>
              <a:t>helyreállító</a:t>
            </a:r>
            <a:r>
              <a:rPr lang="en-GB" dirty="0"/>
              <a:t> </a:t>
            </a:r>
            <a:r>
              <a:rPr lang="en-GB" dirty="0" err="1"/>
              <a:t>intézkedéseket</a:t>
            </a:r>
            <a:r>
              <a:rPr lang="en-GB" dirty="0"/>
              <a:t>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rendelni</a:t>
            </a:r>
            <a:endParaRPr lang="en-GB" dirty="0"/>
          </a:p>
          <a:p>
            <a:r>
              <a:rPr lang="en-GB" dirty="0" err="1"/>
              <a:t>Rendszerszemlélet</a:t>
            </a:r>
            <a:r>
              <a:rPr lang="en-GB" dirty="0"/>
              <a:t>! </a:t>
            </a:r>
            <a:endParaRPr lang="en-H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24FB1A-332E-80F5-7588-0E045ECE9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598" y="2953712"/>
            <a:ext cx="5646423" cy="2907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697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6BF1B-9ECD-8245-FB8A-69C6371C7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b="1" dirty="0"/>
              <a:t>Mi a cél?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68112-C151-9D38-D8F4-9DFF57BB4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U" dirty="0"/>
              <a:t>Illetékes hatóság értesüljön az ivóvízminőségi problémákról és az </a:t>
            </a:r>
            <a:r>
              <a:rPr lang="en-HU" b="1" dirty="0"/>
              <a:t>annak kockázatával járó eseményekről </a:t>
            </a:r>
            <a:r>
              <a:rPr lang="en-HU" dirty="0"/>
              <a:t>(5/2023 Kmr. 15.§ (7))</a:t>
            </a:r>
          </a:p>
          <a:p>
            <a:r>
              <a:rPr lang="en-HU" dirty="0"/>
              <a:t>Rögzítésre kerüljön a határérték túllépések oka és a beavatkozások</a:t>
            </a:r>
          </a:p>
          <a:p>
            <a:r>
              <a:rPr lang="en-HU" dirty="0"/>
              <a:t>Lehetővé teszi a vízminőségi kockázatok országos szintű értékelését</a:t>
            </a:r>
          </a:p>
          <a:p>
            <a:r>
              <a:rPr lang="en-HU" dirty="0"/>
              <a:t>(EU jelentési kötelezettség teljesítése) </a:t>
            </a:r>
          </a:p>
        </p:txBody>
      </p:sp>
    </p:spTree>
    <p:extLst>
      <p:ext uri="{BB962C8B-B14F-4D97-AF65-F5344CB8AC3E}">
        <p14:creationId xmlns:p14="http://schemas.microsoft.com/office/powerpoint/2010/main" val="201511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124C6-8117-54E9-FCD2-272DFDE80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8039"/>
          </a:xfrm>
        </p:spPr>
        <p:txBody>
          <a:bodyPr/>
          <a:lstStyle/>
          <a:p>
            <a:r>
              <a:rPr lang="en-HU" b="1" dirty="0"/>
              <a:t>Nem-megfelelőségek kezelése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5B8F8-7F97-97F1-F5FF-B6C1CB981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9418"/>
            <a:ext cx="10515600" cy="4597545"/>
          </a:xfrm>
        </p:spPr>
        <p:txBody>
          <a:bodyPr/>
          <a:lstStyle/>
          <a:p>
            <a:r>
              <a:rPr lang="en-HU" dirty="0"/>
              <a:t>Minden határérték és parametrikus érték túllépés esetén szükséges az okok és beavatkozások feltüntetése</a:t>
            </a:r>
          </a:p>
          <a:p>
            <a:pPr lvl="1"/>
            <a:r>
              <a:rPr lang="en-GB" dirty="0"/>
              <a:t>K</a:t>
            </a:r>
            <a:r>
              <a:rPr lang="en-HU" dirty="0"/>
              <a:t>ülönben nem továbbítható a hatóságnak</a:t>
            </a:r>
          </a:p>
          <a:p>
            <a:r>
              <a:rPr lang="en-HU" dirty="0"/>
              <a:t>Ha átmeneti eltérést engedélyezett a hatóság, csak az átmeneti parametrikus érték felett</a:t>
            </a:r>
          </a:p>
          <a:p>
            <a:r>
              <a:rPr lang="en-HU" dirty="0"/>
              <a:t>Így a hatóság csak a negyedév elteltével értesül a problémáról</a:t>
            </a:r>
          </a:p>
          <a:p>
            <a:r>
              <a:rPr lang="en-HU" dirty="0"/>
              <a:t>Azonnali beavatkozást igénylő határérték túllépés esetén: E100 indítása</a:t>
            </a:r>
          </a:p>
          <a:p>
            <a:pPr lvl="1"/>
            <a:r>
              <a:rPr lang="en-HU" dirty="0"/>
              <a:t>Problémás minta, kontroll minta hozzárendelése</a:t>
            </a:r>
          </a:p>
        </p:txBody>
      </p:sp>
    </p:spTree>
    <p:extLst>
      <p:ext uri="{BB962C8B-B14F-4D97-AF65-F5344CB8AC3E}">
        <p14:creationId xmlns:p14="http://schemas.microsoft.com/office/powerpoint/2010/main" val="261091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D1940-1BF4-9880-1C50-D83F0BA72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1789"/>
          </a:xfrm>
        </p:spPr>
        <p:txBody>
          <a:bodyPr/>
          <a:lstStyle/>
          <a:p>
            <a:r>
              <a:rPr lang="en-HU" b="1" dirty="0"/>
              <a:t>Mikor kell még E100?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2B526-5F7E-0443-997C-495B82A31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169"/>
            <a:ext cx="10515600" cy="4573794"/>
          </a:xfrm>
        </p:spPr>
        <p:txBody>
          <a:bodyPr>
            <a:normAutofit lnSpcReduction="10000"/>
          </a:bodyPr>
          <a:lstStyle/>
          <a:p>
            <a:r>
              <a:rPr lang="en-HU" dirty="0"/>
              <a:t>Minden olyan esetben, ami kockázatot jelent a fogyasztók egészségére</a:t>
            </a:r>
          </a:p>
          <a:p>
            <a:r>
              <a:rPr lang="en-HU" dirty="0"/>
              <a:t>Ivóvízminőséget veszélyeztető események</a:t>
            </a:r>
          </a:p>
          <a:p>
            <a:pPr lvl="1"/>
            <a:r>
              <a:rPr lang="en-GB" dirty="0"/>
              <a:t>C</a:t>
            </a:r>
            <a:r>
              <a:rPr lang="en-HU" dirty="0"/>
              <a:t>sőtörés, technológia meghibásodás, extrém esőzés stb.</a:t>
            </a:r>
          </a:p>
          <a:p>
            <a:pPr lvl="1"/>
            <a:r>
              <a:rPr lang="en-HU" dirty="0"/>
              <a:t>Akkor is, ha nincs észlelhető vízminőségi probléma!</a:t>
            </a:r>
          </a:p>
          <a:p>
            <a:r>
              <a:rPr lang="en-HU" dirty="0"/>
              <a:t>Parametrikus érték túllépés, ha annak mértéke vagy kiterjedése kockázatot jelent</a:t>
            </a:r>
          </a:p>
          <a:p>
            <a:pPr lvl="1"/>
            <a:r>
              <a:rPr lang="en-HU" dirty="0"/>
              <a:t>Indikátor paraméterek jelentéktelen, beavatkozást nem igénylő túllépése esetén nem szükséges</a:t>
            </a:r>
          </a:p>
          <a:p>
            <a:r>
              <a:rPr lang="en-HU" dirty="0"/>
              <a:t>Akár érzékszervi paraméterek kifogásoltsága esetén, ha jelentős és térben vagy időben kiterjedt</a:t>
            </a:r>
          </a:p>
        </p:txBody>
      </p:sp>
    </p:spTree>
    <p:extLst>
      <p:ext uri="{BB962C8B-B14F-4D97-AF65-F5344CB8AC3E}">
        <p14:creationId xmlns:p14="http://schemas.microsoft.com/office/powerpoint/2010/main" val="84605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2A1A-2D62-84E5-D4E7-45E19D29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b="1" dirty="0"/>
              <a:t>Új EU jelentési kötelezettség: Események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A6077-FCBE-58FD-2B49-290BDF167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HU" dirty="0"/>
              <a:t>Esemény kategória (vízbázis, technológia, gerincvezeték vagy belső hálózat eredető)</a:t>
            </a:r>
          </a:p>
          <a:p>
            <a:r>
              <a:rPr lang="en-HU" dirty="0"/>
              <a:t>Eleje, vége, érintett lakosszám</a:t>
            </a:r>
          </a:p>
          <a:p>
            <a:r>
              <a:rPr lang="en-HU" dirty="0"/>
              <a:t>Esemény oka:  véletlen szennyezés, árvíz, járvány, fizikai katasztrófa, elhúzódó aszály, technológia meghibásodása, nem tervezett üzemszünet, vízhiány, egyéb</a:t>
            </a:r>
          </a:p>
          <a:p>
            <a:r>
              <a:rPr lang="en-HU" dirty="0"/>
              <a:t>Beavatkozások: vízbázis eredetű szennyezés megszüntetése, gerinchálózat javítás vagy tisztítás, belső hálózat javítás vagy tisztítás, technológia fejlesztés, biztonsági intézkedések, lakossági tájékoztatás, vízhasználat korlátozása, átmeneti vízellátás</a:t>
            </a:r>
          </a:p>
          <a:p>
            <a:r>
              <a:rPr lang="en-HU" dirty="0"/>
              <a:t>Adatgyűjtés: várhatóan 2024-től</a:t>
            </a:r>
          </a:p>
        </p:txBody>
      </p:sp>
    </p:spTree>
    <p:extLst>
      <p:ext uri="{BB962C8B-B14F-4D97-AF65-F5344CB8AC3E}">
        <p14:creationId xmlns:p14="http://schemas.microsoft.com/office/powerpoint/2010/main" val="2143325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392" y="2132855"/>
            <a:ext cx="10972800" cy="2142261"/>
          </a:xfrm>
        </p:spPr>
        <p:txBody>
          <a:bodyPr>
            <a:normAutofit/>
          </a:bodyPr>
          <a:lstStyle/>
          <a:p>
            <a:pPr algn="ctr"/>
            <a:r>
              <a:rPr lang="hu-HU" sz="5400" b="1" dirty="0"/>
              <a:t>Köszönöm a figyelmet!</a:t>
            </a:r>
            <a:br>
              <a:rPr lang="hu-HU" sz="5400" b="1" dirty="0"/>
            </a:br>
            <a:br>
              <a:rPr lang="hu-HU" sz="5400" b="1" dirty="0"/>
            </a:br>
            <a:r>
              <a:rPr lang="hu-HU" sz="2800" b="1" dirty="0" err="1"/>
              <a:t>vizosztaly@nnk.gov.hu</a:t>
            </a:r>
            <a:endParaRPr lang="hu-HU" sz="5400" b="1" dirty="0"/>
          </a:p>
        </p:txBody>
      </p:sp>
    </p:spTree>
    <p:extLst>
      <p:ext uri="{BB962C8B-B14F-4D97-AF65-F5344CB8AC3E}">
        <p14:creationId xmlns:p14="http://schemas.microsoft.com/office/powerpoint/2010/main" val="323666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Office-téma</Template>
  <TotalTime>1912</TotalTime>
  <Words>332</Words>
  <Application>Microsoft Macintosh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Beavatkozások, események kezelése</vt:lpstr>
      <vt:lpstr>Kockázat alapú szemlélet</vt:lpstr>
      <vt:lpstr>Mi a cél?</vt:lpstr>
      <vt:lpstr>Nem-megfelelőségek kezelése</vt:lpstr>
      <vt:lpstr>Mikor kell még E100? </vt:lpstr>
      <vt:lpstr>Új EU jelentési kötelezettség: Események</vt:lpstr>
      <vt:lpstr>Köszönöm a figyelmet!  vizosztaly@nnk.gov.hu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Beavatkozások, események kezelése</dc:title>
  <dc:creator>Vargha Márta</dc:creator>
  <cp:lastModifiedBy>Vargha Márta</cp:lastModifiedBy>
  <cp:revision>1</cp:revision>
  <dcterms:created xsi:type="dcterms:W3CDTF">2023-11-07T15:27:08Z</dcterms:created>
  <dcterms:modified xsi:type="dcterms:W3CDTF">2023-11-08T23:20:00Z</dcterms:modified>
</cp:coreProperties>
</file>